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805" r:id="rId2"/>
    <p:sldId id="793" r:id="rId3"/>
    <p:sldId id="761" r:id="rId4"/>
    <p:sldId id="762" r:id="rId5"/>
    <p:sldId id="766" r:id="rId6"/>
    <p:sldId id="795" r:id="rId7"/>
    <p:sldId id="811" r:id="rId8"/>
    <p:sldId id="806" r:id="rId9"/>
    <p:sldId id="807" r:id="rId10"/>
    <p:sldId id="822" r:id="rId11"/>
    <p:sldId id="808" r:id="rId12"/>
    <p:sldId id="809" r:id="rId13"/>
    <p:sldId id="768" r:id="rId14"/>
    <p:sldId id="812" r:id="rId15"/>
    <p:sldId id="813" r:id="rId16"/>
    <p:sldId id="814" r:id="rId17"/>
    <p:sldId id="815" r:id="rId18"/>
    <p:sldId id="816" r:id="rId19"/>
    <p:sldId id="817" r:id="rId20"/>
    <p:sldId id="818" r:id="rId21"/>
    <p:sldId id="773" r:id="rId22"/>
    <p:sldId id="796" r:id="rId23"/>
    <p:sldId id="801" r:id="rId24"/>
    <p:sldId id="797" r:id="rId25"/>
    <p:sldId id="774" r:id="rId26"/>
    <p:sldId id="802" r:id="rId27"/>
    <p:sldId id="803" r:id="rId28"/>
    <p:sldId id="776" r:id="rId29"/>
    <p:sldId id="798" r:id="rId30"/>
    <p:sldId id="775" r:id="rId31"/>
    <p:sldId id="821" r:id="rId32"/>
    <p:sldId id="820" r:id="rId33"/>
    <p:sldId id="819" r:id="rId34"/>
    <p:sldId id="780" r:id="rId35"/>
    <p:sldId id="781" r:id="rId36"/>
    <p:sldId id="784" r:id="rId37"/>
    <p:sldId id="786" r:id="rId38"/>
    <p:sldId id="785" r:id="rId39"/>
    <p:sldId id="787" r:id="rId40"/>
    <p:sldId id="788" r:id="rId41"/>
    <p:sldId id="804" r:id="rId42"/>
    <p:sldId id="789" r:id="rId43"/>
    <p:sldId id="791" r:id="rId44"/>
    <p:sldId id="794" r:id="rId45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ttoria deloulay" initials="vd" lastIdx="37" clrIdx="0"/>
  <p:cmAuthor id="1" name="carykell" initials="c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8CA1"/>
    <a:srgbClr val="5F5F65"/>
    <a:srgbClr val="6891BA"/>
    <a:srgbClr val="678DC5"/>
    <a:srgbClr val="C0C0C4"/>
    <a:srgbClr val="3E67A4"/>
    <a:srgbClr val="3E8DC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254" autoAdjust="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1.xml"/><Relationship Id="rId13" Type="http://schemas.openxmlformats.org/officeDocument/2006/relationships/slide" Target="slides/slide26.xml"/><Relationship Id="rId18" Type="http://schemas.openxmlformats.org/officeDocument/2006/relationships/slide" Target="slides/slide34.xml"/><Relationship Id="rId26" Type="http://schemas.openxmlformats.org/officeDocument/2006/relationships/slide" Target="slides/slide42.xml"/><Relationship Id="rId3" Type="http://schemas.openxmlformats.org/officeDocument/2006/relationships/slide" Target="slides/slide6.xml"/><Relationship Id="rId21" Type="http://schemas.openxmlformats.org/officeDocument/2006/relationships/slide" Target="slides/slide37.xml"/><Relationship Id="rId7" Type="http://schemas.openxmlformats.org/officeDocument/2006/relationships/slide" Target="slides/slide17.xml"/><Relationship Id="rId12" Type="http://schemas.openxmlformats.org/officeDocument/2006/relationships/slide" Target="slides/slide25.xml"/><Relationship Id="rId17" Type="http://schemas.openxmlformats.org/officeDocument/2006/relationships/slide" Target="slides/slide30.xml"/><Relationship Id="rId25" Type="http://schemas.openxmlformats.org/officeDocument/2006/relationships/slide" Target="slides/slide41.xml"/><Relationship Id="rId2" Type="http://schemas.openxmlformats.org/officeDocument/2006/relationships/slide" Target="slides/slide5.xml"/><Relationship Id="rId16" Type="http://schemas.openxmlformats.org/officeDocument/2006/relationships/slide" Target="slides/slide29.xml"/><Relationship Id="rId20" Type="http://schemas.openxmlformats.org/officeDocument/2006/relationships/slide" Target="slides/slide36.xml"/><Relationship Id="rId1" Type="http://schemas.openxmlformats.org/officeDocument/2006/relationships/slide" Target="slides/slide3.xml"/><Relationship Id="rId6" Type="http://schemas.openxmlformats.org/officeDocument/2006/relationships/slide" Target="slides/slide16.xml"/><Relationship Id="rId11" Type="http://schemas.openxmlformats.org/officeDocument/2006/relationships/slide" Target="slides/slide24.xml"/><Relationship Id="rId24" Type="http://schemas.openxmlformats.org/officeDocument/2006/relationships/slide" Target="slides/slide40.xml"/><Relationship Id="rId5" Type="http://schemas.openxmlformats.org/officeDocument/2006/relationships/slide" Target="slides/slide13.xml"/><Relationship Id="rId15" Type="http://schemas.openxmlformats.org/officeDocument/2006/relationships/slide" Target="slides/slide28.xml"/><Relationship Id="rId23" Type="http://schemas.openxmlformats.org/officeDocument/2006/relationships/slide" Target="slides/slide39.xml"/><Relationship Id="rId10" Type="http://schemas.openxmlformats.org/officeDocument/2006/relationships/slide" Target="slides/slide23.xml"/><Relationship Id="rId19" Type="http://schemas.openxmlformats.org/officeDocument/2006/relationships/slide" Target="slides/slide35.xml"/><Relationship Id="rId4" Type="http://schemas.openxmlformats.org/officeDocument/2006/relationships/slide" Target="slides/slide7.xml"/><Relationship Id="rId9" Type="http://schemas.openxmlformats.org/officeDocument/2006/relationships/slide" Target="slides/slide22.xml"/><Relationship Id="rId14" Type="http://schemas.openxmlformats.org/officeDocument/2006/relationships/slide" Target="slides/slide27.xml"/><Relationship Id="rId22" Type="http://schemas.openxmlformats.org/officeDocument/2006/relationships/slide" Target="slides/slide38.xml"/><Relationship Id="rId27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D0522F07-F4D1-4B2C-BF15-8ECEB8F498A9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95352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916CF7D0-AC86-4769-9099-3F9F884021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5846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57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0AE80A-87EB-4FBF-A445-B25A66EC006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200" b="1" dirty="0">
                <a:cs typeface="Arial" charset="0"/>
              </a:rPr>
              <a:t>5.1 Transport Layer Protocols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3826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Read the text.</a:t>
            </a:r>
          </a:p>
          <a:p>
            <a:r>
              <a:rPr lang="en-US"/>
              <a:t>Go over the illustration.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B39FB9-FED1-4E91-8291-7185C980F06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Read the text.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0E2ABB-FE79-41CA-8181-1BEA9659679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8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C2746C-D275-4BCE-906B-36CE956572D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5.1.2.3 Introducing UDP</a:t>
            </a:r>
          </a:p>
        </p:txBody>
      </p:sp>
    </p:spTree>
    <p:extLst>
      <p:ext uri="{BB962C8B-B14F-4D97-AF65-F5344CB8AC3E}">
        <p14:creationId xmlns:p14="http://schemas.microsoft.com/office/powerpoint/2010/main" val="133366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Read the text.</a:t>
            </a:r>
          </a:p>
          <a:p>
            <a:r>
              <a:rPr lang="en-US"/>
              <a:t>Go over the illustration.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F5D593-9331-414F-A516-5D0F6955112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52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2BDD46-6577-420C-92AE-D2CE355E5B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baseline="0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5.1.1.7 The Right Transport Layer Protocol for the Right Application </a:t>
            </a:r>
            <a:endParaRPr lang="en-US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64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2BDD46-6577-420C-92AE-D2CE355E5B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baseline="0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5.1.1.7 The Right Transport Layer Protocol for the Right Application </a:t>
            </a:r>
            <a:endParaRPr lang="en-US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73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Read the text.</a:t>
            </a:r>
          </a:p>
          <a:p>
            <a:r>
              <a:rPr lang="en-US"/>
              <a:t>Go over the illustration.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664D3E-F382-4049-BE6D-14A181C68CF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5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Read the text.</a:t>
            </a:r>
          </a:p>
          <a:p>
            <a:r>
              <a:rPr lang="en-US" dirty="0"/>
              <a:t>Go over the illustration.</a:t>
            </a:r>
          </a:p>
          <a:p>
            <a:r>
              <a:rPr lang="en-US" dirty="0"/>
              <a:t>Demo</a:t>
            </a:r>
            <a:r>
              <a:rPr lang="mr-IN" dirty="0"/>
              <a:t>…. </a:t>
            </a:r>
            <a:r>
              <a:rPr lang="en-US" dirty="0"/>
              <a:t>O</a:t>
            </a:r>
            <a:r>
              <a:rPr lang="mr-IN" dirty="0"/>
              <a:t>n a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56CF6-E39F-47F9-9BD5-A63FACD61A5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43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Read the text.</a:t>
            </a:r>
          </a:p>
          <a:p>
            <a:r>
              <a:rPr lang="en-US"/>
              <a:t>Go over the illustration.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094398-0647-4EB5-8AB4-EC6390CA184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5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6DFEC4-930D-44A9-8F17-35279E62076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5.1.2.5 Separating Multiple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804539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681EA2-611E-41DE-9627-0D41FD79BBC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Chapter 5: Objectives</a:t>
            </a:r>
          </a:p>
        </p:txBody>
      </p:sp>
    </p:spTree>
    <p:extLst>
      <p:ext uri="{BB962C8B-B14F-4D97-AF65-F5344CB8AC3E}">
        <p14:creationId xmlns:p14="http://schemas.microsoft.com/office/powerpoint/2010/main" val="668874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80BC7-F548-4D81-910E-1501EB3200C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5.1.2.7</a:t>
            </a:r>
            <a:r>
              <a:rPr lang="en-US" b="1" baseline="0" dirty="0"/>
              <a:t> </a:t>
            </a:r>
            <a:r>
              <a:rPr lang="en-US" b="1" dirty="0"/>
              <a:t>TCP and UDP Port Addressing (Cont.)</a:t>
            </a:r>
          </a:p>
        </p:txBody>
      </p:sp>
    </p:spTree>
    <p:extLst>
      <p:ext uri="{BB962C8B-B14F-4D97-AF65-F5344CB8AC3E}">
        <p14:creationId xmlns:p14="http://schemas.microsoft.com/office/powerpoint/2010/main" val="4181710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80BC7-F548-4D81-910E-1501EB3200C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5.1.2.8 TCP and UDP Port Addressing (Cont.)</a:t>
            </a:r>
          </a:p>
        </p:txBody>
      </p:sp>
    </p:spTree>
    <p:extLst>
      <p:ext uri="{BB962C8B-B14F-4D97-AF65-F5344CB8AC3E}">
        <p14:creationId xmlns:p14="http://schemas.microsoft.com/office/powerpoint/2010/main" val="368011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80BC7-F548-4D81-910E-1501EB3200C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5.1.2.8 TCP and UDP Port Addressing (Cont.)</a:t>
            </a:r>
          </a:p>
        </p:txBody>
      </p:sp>
    </p:spTree>
    <p:extLst>
      <p:ext uri="{BB962C8B-B14F-4D97-AF65-F5344CB8AC3E}">
        <p14:creationId xmlns:p14="http://schemas.microsoft.com/office/powerpoint/2010/main" val="2223257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67A72B-4240-4586-AFB1-6D39D47E72F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5.1.2.9 TCP and UDP Port Addressing (Cont.)</a:t>
            </a:r>
          </a:p>
        </p:txBody>
      </p:sp>
    </p:spTree>
    <p:extLst>
      <p:ext uri="{BB962C8B-B14F-4D97-AF65-F5344CB8AC3E}">
        <p14:creationId xmlns:p14="http://schemas.microsoft.com/office/powerpoint/2010/main" val="3958743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67A72B-4240-4586-AFB1-6D39D47E72F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5.1.2.10</a:t>
            </a:r>
            <a:r>
              <a:rPr lang="en-US" b="1" baseline="0" dirty="0"/>
              <a:t> </a:t>
            </a:r>
            <a:r>
              <a:rPr lang="en-US" b="1" dirty="0"/>
              <a:t>TCP and UDP Segmentation</a:t>
            </a:r>
          </a:p>
        </p:txBody>
      </p:sp>
    </p:spTree>
    <p:extLst>
      <p:ext uri="{BB962C8B-B14F-4D97-AF65-F5344CB8AC3E}">
        <p14:creationId xmlns:p14="http://schemas.microsoft.com/office/powerpoint/2010/main" val="4222416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075C72-B344-4177-9799-1AEBD5CE6AB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/>
              <a:t>5.2.1.1  </a:t>
            </a:r>
            <a:r>
              <a:rPr lang="en-US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TCP Reliable Delivery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0708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075C72-B344-4177-9799-1AEBD5CE6AB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5.2.1.2  TCP Server Processes</a:t>
            </a:r>
          </a:p>
        </p:txBody>
      </p:sp>
    </p:spTree>
    <p:extLst>
      <p:ext uri="{BB962C8B-B14F-4D97-AF65-F5344CB8AC3E}">
        <p14:creationId xmlns:p14="http://schemas.microsoft.com/office/powerpoint/2010/main" val="1780604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075C72-B344-4177-9799-1AEBD5CE6AB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5.2.1.2  TCP Server Processes (Cont.)</a:t>
            </a:r>
          </a:p>
        </p:txBody>
      </p:sp>
    </p:spTree>
    <p:extLst>
      <p:ext uri="{BB962C8B-B14F-4D97-AF65-F5344CB8AC3E}">
        <p14:creationId xmlns:p14="http://schemas.microsoft.com/office/powerpoint/2010/main" val="781829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1A3E7A-0F5C-4AC6-9809-6A524454D65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5.2.1.3 TCP Connection, Establishment, and Termination</a:t>
            </a:r>
          </a:p>
        </p:txBody>
      </p:sp>
    </p:spTree>
    <p:extLst>
      <p:ext uri="{BB962C8B-B14F-4D97-AF65-F5344CB8AC3E}">
        <p14:creationId xmlns:p14="http://schemas.microsoft.com/office/powerpoint/2010/main" val="3686555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Go through the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B02CEA-C299-4064-88DB-4ACD0C2B109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7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0B5C67-4BE5-4FF3-A4AC-F282E8D08A4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5.1.1.1 and 5.1.1.2 Role of the Transport Layer</a:t>
            </a:r>
          </a:p>
        </p:txBody>
      </p:sp>
    </p:spTree>
    <p:extLst>
      <p:ext uri="{BB962C8B-B14F-4D97-AF65-F5344CB8AC3E}">
        <p14:creationId xmlns:p14="http://schemas.microsoft.com/office/powerpoint/2010/main" val="4079221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7E211-ECF3-451D-B1BB-B9B41D454FD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5.2.2.1 TCP  Reliability – Ordered Delivery</a:t>
            </a:r>
          </a:p>
        </p:txBody>
      </p:sp>
    </p:spTree>
    <p:extLst>
      <p:ext uri="{BB962C8B-B14F-4D97-AF65-F5344CB8AC3E}">
        <p14:creationId xmlns:p14="http://schemas.microsoft.com/office/powerpoint/2010/main" val="636397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F1F2D3-4B66-4D32-8A69-346E60B0608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5.2.2.2 TCP  Reliability – Acknowledgement and Window size</a:t>
            </a:r>
          </a:p>
        </p:txBody>
      </p:sp>
    </p:spTree>
    <p:extLst>
      <p:ext uri="{BB962C8B-B14F-4D97-AF65-F5344CB8AC3E}">
        <p14:creationId xmlns:p14="http://schemas.microsoft.com/office/powerpoint/2010/main" val="3119284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7D8B4A-6F04-4517-BF47-554B7CA9950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5.2.2.3 TCP Reliability  - Data Loss and Retransmission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5.2.2.4  TCP Flow Control -  Window Size and Retransmission</a:t>
            </a:r>
          </a:p>
        </p:txBody>
      </p:sp>
    </p:spTree>
    <p:extLst>
      <p:ext uri="{BB962C8B-B14F-4D97-AF65-F5344CB8AC3E}">
        <p14:creationId xmlns:p14="http://schemas.microsoft.com/office/powerpoint/2010/main" val="502268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CC40A0-215D-481E-8C00-F2F51996742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5.2.2.5 TCP  Flow Control – Congestion Avoidance</a:t>
            </a:r>
          </a:p>
        </p:txBody>
      </p:sp>
    </p:spTree>
    <p:extLst>
      <p:ext uri="{BB962C8B-B14F-4D97-AF65-F5344CB8AC3E}">
        <p14:creationId xmlns:p14="http://schemas.microsoft.com/office/powerpoint/2010/main" val="3262150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9F3172-4DEF-41C9-A5E6-5D29C9CD238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5.2.3.1 UDP Low Overhead vs. Reliability</a:t>
            </a:r>
          </a:p>
        </p:txBody>
      </p:sp>
    </p:spTree>
    <p:extLst>
      <p:ext uri="{BB962C8B-B14F-4D97-AF65-F5344CB8AC3E}">
        <p14:creationId xmlns:p14="http://schemas.microsoft.com/office/powerpoint/2010/main" val="3599918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0C36A7-A37A-4B1A-A21E-DB008BB5E5F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5.2.3.2 Datagram Reassembly</a:t>
            </a:r>
          </a:p>
        </p:txBody>
      </p:sp>
    </p:spTree>
    <p:extLst>
      <p:ext uri="{BB962C8B-B14F-4D97-AF65-F5344CB8AC3E}">
        <p14:creationId xmlns:p14="http://schemas.microsoft.com/office/powerpoint/2010/main" val="3357362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F47B73-1E8C-4F6C-8E22-5C5C5DD2FE2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5.2.3.3 UDP Server Processes and Requests</a:t>
            </a:r>
          </a:p>
        </p:txBody>
      </p:sp>
    </p:spTree>
    <p:extLst>
      <p:ext uri="{BB962C8B-B14F-4D97-AF65-F5344CB8AC3E}">
        <p14:creationId xmlns:p14="http://schemas.microsoft.com/office/powerpoint/2010/main" val="35355931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F47B73-1E8C-4F6C-8E22-5C5C5DD2FE2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5.2.3.4 UDP Client Processes</a:t>
            </a:r>
          </a:p>
        </p:txBody>
      </p:sp>
    </p:spTree>
    <p:extLst>
      <p:ext uri="{BB962C8B-B14F-4D97-AF65-F5344CB8AC3E}">
        <p14:creationId xmlns:p14="http://schemas.microsoft.com/office/powerpoint/2010/main" val="421970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D70F5-C34F-4A9E-948B-4883C4C9D13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5.2.4.1 Applications Using TCP</a:t>
            </a:r>
          </a:p>
        </p:txBody>
      </p:sp>
    </p:spTree>
    <p:extLst>
      <p:ext uri="{BB962C8B-B14F-4D97-AF65-F5344CB8AC3E}">
        <p14:creationId xmlns:p14="http://schemas.microsoft.com/office/powerpoint/2010/main" val="3296974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345F4C-5FFE-4CD2-872F-02D592E2021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5.2.4.2 Applications Using UDP</a:t>
            </a:r>
          </a:p>
        </p:txBody>
      </p:sp>
    </p:spTree>
    <p:extLst>
      <p:ext uri="{BB962C8B-B14F-4D97-AF65-F5344CB8AC3E}">
        <p14:creationId xmlns:p14="http://schemas.microsoft.com/office/powerpoint/2010/main" val="409449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5.1.1.2 Role of the Transport Layer (Cont.)</a:t>
            </a:r>
            <a:endParaRPr lang="en-US" dirty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DC6300-2860-42E6-9A78-91C8AFA5044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718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75BD50-8FFC-4458-BFF9-FCB310C04B6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Chapter 5: Summary</a:t>
            </a:r>
          </a:p>
        </p:txBody>
      </p:sp>
    </p:spTree>
    <p:extLst>
      <p:ext uri="{BB962C8B-B14F-4D97-AF65-F5344CB8AC3E}">
        <p14:creationId xmlns:p14="http://schemas.microsoft.com/office/powerpoint/2010/main" val="245827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BABB-E8C1-4CDB-BFF8-11F30854B5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5.1.1.3 Conversation Multiplexing</a:t>
            </a:r>
          </a:p>
        </p:txBody>
      </p:sp>
    </p:spTree>
    <p:extLst>
      <p:ext uri="{BB962C8B-B14F-4D97-AF65-F5344CB8AC3E}">
        <p14:creationId xmlns:p14="http://schemas.microsoft.com/office/powerpoint/2010/main" val="371336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BABB-E8C1-4CDB-BFF8-11F30854B5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5.1.1.3 Conversation Multiplexing (Cont.)</a:t>
            </a:r>
          </a:p>
        </p:txBody>
      </p:sp>
    </p:spTree>
    <p:extLst>
      <p:ext uri="{BB962C8B-B14F-4D97-AF65-F5344CB8AC3E}">
        <p14:creationId xmlns:p14="http://schemas.microsoft.com/office/powerpoint/2010/main" val="2230307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1C37F6-F43E-46F2-A66A-FABFD4B0520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5.1.2.1  Introducing TCP (cont.)</a:t>
            </a:r>
          </a:p>
        </p:txBody>
      </p:sp>
    </p:spTree>
    <p:extLst>
      <p:ext uri="{BB962C8B-B14F-4D97-AF65-F5344CB8AC3E}">
        <p14:creationId xmlns:p14="http://schemas.microsoft.com/office/powerpoint/2010/main" val="4264440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Read the text.</a:t>
            </a:r>
          </a:p>
          <a:p>
            <a:r>
              <a:rPr lang="en-US"/>
              <a:t>Go over the illustration.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050FAB-FACA-4316-9105-98126DE24BF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52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Read the text.</a:t>
            </a:r>
          </a:p>
          <a:p>
            <a:r>
              <a:rPr lang="en-US"/>
              <a:t>Go over the illustration.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0E8860-6500-4F43-9E1C-4F56E06371E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9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244" y="353669"/>
            <a:ext cx="8145462" cy="5607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244" y="1161535"/>
            <a:ext cx="8145462" cy="4860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244" y="353669"/>
            <a:ext cx="8145462" cy="6183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1342768"/>
            <a:ext cx="3894137" cy="4843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1342768"/>
            <a:ext cx="3894138" cy="48438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3244" y="353669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3244" y="1528505"/>
            <a:ext cx="8145462" cy="44933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  <p:sldLayoutId id="21474844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893896" cy="1481138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tx1"/>
                </a:solidFill>
                <a:cs typeface="Arial" charset="0"/>
              </a:rPr>
              <a:t>Transport Layer</a:t>
            </a:r>
            <a:br>
              <a:rPr lang="en-US" sz="3600" dirty="0">
                <a:solidFill>
                  <a:schemeClr val="tx1"/>
                </a:solidFill>
                <a:cs typeface="Arial" charset="0"/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CCF-573C-4465-AA49-C3DE15B2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44" y="181393"/>
            <a:ext cx="8145462" cy="560731"/>
          </a:xfrm>
        </p:spPr>
        <p:txBody>
          <a:bodyPr/>
          <a:lstStyle/>
          <a:p>
            <a:r>
              <a:rPr lang="en-US" dirty="0"/>
              <a:t>Purposes of the TCP Flag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6096-B2A6-4EC2-9CB1-CFDB0B9C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949503"/>
            <a:ext cx="8852451" cy="5342796"/>
          </a:xfrm>
        </p:spPr>
        <p:txBody>
          <a:bodyPr/>
          <a:lstStyle/>
          <a:p>
            <a:pPr algn="just"/>
            <a:r>
              <a:rPr lang="en-US" b="1" dirty="0"/>
              <a:t>URG</a:t>
            </a:r>
            <a:r>
              <a:rPr lang="en-US" dirty="0"/>
              <a:t> flag is used to inform a receiving station that certain data within a segment is urgent and should be prioritized.</a:t>
            </a:r>
          </a:p>
          <a:p>
            <a:pPr algn="just"/>
            <a:r>
              <a:rPr lang="en-US" b="1" i="1" dirty="0"/>
              <a:t>PSH</a:t>
            </a:r>
            <a:r>
              <a:rPr lang="en-US" dirty="0"/>
              <a:t> flag informs the receiving host that the data should be pushed up to the receiving application immediately.</a:t>
            </a:r>
          </a:p>
          <a:p>
            <a:pPr algn="just"/>
            <a:r>
              <a:rPr lang="en-US" b="1" dirty="0"/>
              <a:t>FIN</a:t>
            </a:r>
            <a:r>
              <a:rPr lang="en-US" dirty="0"/>
              <a:t> flag indicates the end of data transmission to finish a </a:t>
            </a:r>
            <a:r>
              <a:rPr lang="en-US" b="1" dirty="0"/>
              <a:t>TCP</a:t>
            </a:r>
            <a:r>
              <a:rPr lang="en-US" dirty="0"/>
              <a:t> connection. Verifies integrity of segment </a:t>
            </a:r>
            <a:r>
              <a:rPr lang="en-US" i="1" dirty="0"/>
              <a:t>header</a:t>
            </a:r>
            <a:r>
              <a:rPr lang="en-US" dirty="0"/>
              <a:t> and data. Terminates connection</a:t>
            </a:r>
          </a:p>
          <a:p>
            <a:pPr algn="just" eaLnBrk="1" fontAlgn="ctr" hangingPunct="1"/>
            <a:r>
              <a:rPr lang="en-US" b="1" dirty="0"/>
              <a:t>SYN</a:t>
            </a:r>
            <a:r>
              <a:rPr lang="en-US" dirty="0"/>
              <a:t>. Used to initiate and establish a connection. It also helps to synchronize sequence numbers between devices. </a:t>
            </a:r>
          </a:p>
          <a:p>
            <a:pPr algn="just" eaLnBrk="1" fontAlgn="ctr" hangingPunct="1"/>
            <a:r>
              <a:rPr lang="en-US" b="1" dirty="0"/>
              <a:t>ACK</a:t>
            </a:r>
            <a:r>
              <a:rPr lang="en-US" dirty="0"/>
              <a:t>. Helps to confirm to the other side that it has received the SYN. </a:t>
            </a:r>
          </a:p>
          <a:p>
            <a:pPr algn="just" eaLnBrk="1" fontAlgn="ctr" hangingPunct="1"/>
            <a:r>
              <a:rPr lang="en-US" b="1" dirty="0"/>
              <a:t>RST</a:t>
            </a:r>
            <a:r>
              <a:rPr lang="en-US" dirty="0"/>
              <a:t>. Used to RESET </a:t>
            </a:r>
            <a:r>
              <a:rPr lang="en-US" b="1" dirty="0"/>
              <a:t>TCP</a:t>
            </a:r>
            <a:r>
              <a:rPr lang="en-US" dirty="0"/>
              <a:t> connection due to unrecoverable errors.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5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Content Placeholder 9" descr="Figure 2-11 PPT1 revised TCP and UDP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7163" y="1143000"/>
            <a:ext cx="8629650" cy="5638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23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TCP Segment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000" y="990600"/>
            <a:ext cx="8077200" cy="32766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dirty="0"/>
              <a:t>The TCP Checksum field is for error correction.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300" dirty="0"/>
              <a:t>The sender computes the value in the field.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300" dirty="0"/>
              <a:t>If the receiver computes the same value,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dirty="0"/>
              <a:t>it sends an ACK.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300" dirty="0"/>
              <a:t>If not, the receiver discards the segment and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dirty="0"/>
              <a:t>sends nothing. The sender will resend the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00" dirty="0"/>
              <a:t>segment. TCP is reliable.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8600" y="4572000"/>
            <a:ext cx="41148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9335" name="Picture 10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3581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6" name="Picture 11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38862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05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Segment</a:t>
            </a:r>
            <a:endParaRPr lang="en-US" dirty="0"/>
          </a:p>
        </p:txBody>
      </p:sp>
      <p:sp>
        <p:nvSpPr>
          <p:cNvPr id="10137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TCP segments always have headers.</a:t>
            </a:r>
          </a:p>
          <a:p>
            <a:r>
              <a:rPr lang="en-US"/>
              <a:t>SOME TCP segments do not have data fields.</a:t>
            </a:r>
          </a:p>
          <a:p>
            <a:pPr lvl="1"/>
            <a:r>
              <a:rPr lang="en-US"/>
              <a:t>Supervisory segments, such as SYN, do not carry data because the information to be conveyed, such as opening a connection, delivers no data.</a:t>
            </a:r>
          </a:p>
          <a:p>
            <a:r>
              <a:rPr lang="en-US"/>
              <a:t>TCP segments NEVER have trailers.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4975" y="1651818"/>
            <a:ext cx="8382000" cy="227125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5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Introducing TCP and UDP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Introducing UDP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655639" y="1363663"/>
            <a:ext cx="2659062" cy="4903787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2000" dirty="0"/>
              <a:t>Defined in RFC 768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Connectionless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Unreliable delivery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No ordered data reconstruction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No flow control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Stateless protocol</a:t>
            </a:r>
          </a:p>
          <a:p>
            <a:pPr>
              <a:spcBef>
                <a:spcPts val="600"/>
              </a:spcBef>
              <a:buFont typeface="Wingdings" pitchFamily="2" charset="2"/>
              <a:buNone/>
              <a:defRPr/>
            </a:pPr>
            <a:endParaRPr lang="en-US" sz="2000" dirty="0"/>
          </a:p>
          <a:p>
            <a:pPr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dirty="0"/>
              <a:t>Applications that use UDP: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Domain Name System (DNS)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Video Streaming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/>
              <a:t>VoIP</a:t>
            </a:r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  <a:defRPr/>
            </a:pPr>
            <a:endParaRPr lang="en-US" sz="2000" b="1" dirty="0"/>
          </a:p>
          <a:p>
            <a:pPr marL="381000" indent="-381000" eaLnBrk="1" hangingPunct="1">
              <a:lnSpc>
                <a:spcPct val="75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endParaRPr lang="en-US" altLang="ja-JP" sz="2000" dirty="0">
              <a:ea typeface="ＭＳ Ｐゴシック" pitchFamily="34" charset="-128"/>
            </a:endParaRP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 cstate="print"/>
          <a:srcRect l="51202" t="31712" r="14439" b="23312"/>
          <a:stretch>
            <a:fillRect/>
          </a:stretch>
        </p:blipFill>
        <p:spPr bwMode="auto">
          <a:xfrm>
            <a:off x="3281751" y="1839645"/>
            <a:ext cx="5592426" cy="411741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Content Placeholder 9" descr="Figure 2-11 PPT UDP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" y="1131888"/>
            <a:ext cx="8839200" cy="28305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152400"/>
            <a:ext cx="8229600" cy="6858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dirty="0"/>
              <a:t>2.11: UDP Datagram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4950" y="2819400"/>
            <a:ext cx="8610600" cy="3429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In UDP, the application message must fit into a single UDP datagram.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So, few header fields are needed.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The UDP Checksum field is for error detection.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If there is an error, UDP discards the datagram.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If it does not detect an error, it accepts the datagram but does not send an acknowledgement.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95800" y="2057400"/>
            <a:ext cx="4495800" cy="6858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397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52B259-66C2-4CA8-8BF9-2049E62C1248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dirty="0"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294967295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</a:p>
        </p:txBody>
      </p:sp>
    </p:spTree>
    <p:extLst>
      <p:ext uri="{BB962C8B-B14F-4D97-AF65-F5344CB8AC3E}">
        <p14:creationId xmlns:p14="http://schemas.microsoft.com/office/powerpoint/2010/main" val="401558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Standards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/>
              <a:t>Connection-oriented</a:t>
            </a:r>
          </a:p>
          <a:p>
            <a:r>
              <a:rPr lang="en-US"/>
              <a:t>Reliable</a:t>
            </a:r>
          </a:p>
          <a:p>
            <a:r>
              <a:rPr lang="en-US"/>
              <a:t>Places a heavy load on the network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UDP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Connectionless</a:t>
            </a:r>
          </a:p>
          <a:p>
            <a:r>
              <a:rPr lang="en-US"/>
              <a:t>Unreliable</a:t>
            </a:r>
          </a:p>
          <a:p>
            <a:r>
              <a:rPr lang="en-US"/>
              <a:t>Places a light load on the network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010682" y="4852657"/>
            <a:ext cx="53340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Which is better?</a:t>
            </a:r>
          </a:p>
        </p:txBody>
      </p:sp>
    </p:spTree>
    <p:extLst>
      <p:ext uri="{BB962C8B-B14F-4D97-AF65-F5344CB8AC3E}">
        <p14:creationId xmlns:p14="http://schemas.microsoft.com/office/powerpoint/2010/main" val="88645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874" y="3975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The Right Transport Layer Protocol</a:t>
            </a:r>
          </a:p>
        </p:txBody>
      </p:sp>
      <p:sp>
        <p:nvSpPr>
          <p:cNvPr id="11267" name="Rectangle 6"/>
          <p:cNvSpPr>
            <a:spLocks noGrp="1" noChangeArrowheads="1"/>
          </p:cNvSpPr>
          <p:nvPr>
            <p:ph idx="1"/>
          </p:nvPr>
        </p:nvSpPr>
        <p:spPr>
          <a:xfrm>
            <a:off x="612775" y="1704975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dirty="0"/>
              <a:t>TCP or UDP</a:t>
            </a:r>
          </a:p>
          <a:p>
            <a:pPr marL="381000" indent="-381000" algn="just" eaLnBrk="1" hangingPunct="1">
              <a:lnSpc>
                <a:spcPts val="2300"/>
              </a:lnSpc>
            </a:pPr>
            <a:r>
              <a:rPr lang="en-US" sz="2000" dirty="0"/>
              <a:t>There is a trade-off between the value of reliability and the burden it places on the network.</a:t>
            </a:r>
          </a:p>
          <a:p>
            <a:pPr marL="381000" indent="-381000" algn="just" eaLnBrk="1" hangingPunct="1">
              <a:lnSpc>
                <a:spcPts val="2300"/>
              </a:lnSpc>
            </a:pPr>
            <a:r>
              <a:rPr lang="en-US" sz="2000" dirty="0"/>
              <a:t>Application developers choose the transport protocol based on the requirements of their applications.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5278498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874" y="3975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sz="2800" dirty="0">
                <a:cs typeface="Arial" pitchFamily="34" charset="0"/>
              </a:rPr>
              <a:t>The Right Transport Layer Protocol (Cont.)</a:t>
            </a:r>
          </a:p>
        </p:txBody>
      </p:sp>
      <p:sp>
        <p:nvSpPr>
          <p:cNvPr id="11267" name="Rectangle 6"/>
          <p:cNvSpPr>
            <a:spLocks noGrp="1" noChangeArrowheads="1"/>
          </p:cNvSpPr>
          <p:nvPr>
            <p:ph idx="1"/>
          </p:nvPr>
        </p:nvSpPr>
        <p:spPr>
          <a:xfrm>
            <a:off x="612775" y="1368269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z="2000" dirty="0">
              <a:ea typeface="ＭＳ Ｐゴシック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3156" t="28131" r="19344" b="23279"/>
          <a:stretch>
            <a:fillRect/>
          </a:stretch>
        </p:blipFill>
        <p:spPr bwMode="auto">
          <a:xfrm>
            <a:off x="1349115" y="1491521"/>
            <a:ext cx="6220918" cy="5037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578343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Port Number Fields</a:t>
            </a:r>
          </a:p>
        </p:txBody>
      </p:sp>
      <p:pic>
        <p:nvPicPr>
          <p:cNvPr id="107524" name="Content Placeholder 3" descr="Figure 2-11 PPT1 revised TCP and UDP.png"/>
          <p:cNvPicPr>
            <a:picLocks noChangeAspect="1"/>
          </p:cNvPicPr>
          <p:nvPr/>
        </p:nvPicPr>
        <p:blipFill>
          <a:blip r:embed="rId3"/>
          <a:srcRect b="73529"/>
          <a:stretch>
            <a:fillRect/>
          </a:stretch>
        </p:blipFill>
        <p:spPr bwMode="auto">
          <a:xfrm>
            <a:off x="144463" y="1295400"/>
            <a:ext cx="8729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1295400" y="3048000"/>
            <a:ext cx="6096000" cy="1447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Both TCP and UDP headers begin with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 Source Port Number field and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 Destination Port Number field.</a:t>
            </a:r>
          </a:p>
        </p:txBody>
      </p:sp>
      <p:pic>
        <p:nvPicPr>
          <p:cNvPr id="107526" name="Content Placeholder 3" descr="Figure 2-11 PPT2 revised TCP and UDP.png"/>
          <p:cNvPicPr>
            <a:picLocks noGrp="1" noChangeAspect="1"/>
          </p:cNvPicPr>
          <p:nvPr>
            <p:ph idx="1"/>
          </p:nvPr>
        </p:nvPicPr>
        <p:blipFill>
          <a:blip r:embed="rId4"/>
          <a:srcRect b="52940"/>
          <a:stretch>
            <a:fillRect/>
          </a:stretch>
        </p:blipFill>
        <p:spPr>
          <a:xfrm>
            <a:off x="228600" y="4648200"/>
            <a:ext cx="8408988" cy="1219200"/>
          </a:xfrm>
        </p:spPr>
      </p:pic>
      <p:sp>
        <p:nvSpPr>
          <p:cNvPr id="9" name="Rounded Rectangle 8"/>
          <p:cNvSpPr/>
          <p:nvPr/>
        </p:nvSpPr>
        <p:spPr>
          <a:xfrm>
            <a:off x="152400" y="5000625"/>
            <a:ext cx="86106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52400" y="1799303"/>
            <a:ext cx="8763000" cy="5533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Port Numbers on Servers</a:t>
            </a:r>
          </a:p>
        </p:txBody>
      </p:sp>
      <p:pic>
        <p:nvPicPr>
          <p:cNvPr id="109572" name="Content Placeholder 9" descr="Figure 2-12 PPT Port Number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371600"/>
            <a:ext cx="8229600" cy="3609975"/>
          </a:xfrm>
        </p:spPr>
      </p:pic>
      <p:sp>
        <p:nvSpPr>
          <p:cNvPr id="7" name="Rounded Rectangle 6"/>
          <p:cNvSpPr/>
          <p:nvPr/>
        </p:nvSpPr>
        <p:spPr>
          <a:xfrm>
            <a:off x="381000" y="4953000"/>
            <a:ext cx="8001000" cy="1219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Multitasking servers run multiple applications.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Each application is assigned a port number.</a:t>
            </a:r>
          </a:p>
        </p:txBody>
      </p:sp>
      <p:pic>
        <p:nvPicPr>
          <p:cNvPr id="109574" name="Picture 10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76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129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48" y="192262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  <a:cs typeface="Arial" charset="0"/>
              </a:rPr>
              <a:t>Transport Layer </a:t>
            </a:r>
            <a:r>
              <a:rPr lang="en-US" dirty="0">
                <a:ea typeface="ＭＳ Ｐゴシック" pitchFamily="34" charset="-128"/>
              </a:rPr>
              <a:t>: 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566842" y="1330482"/>
            <a:ext cx="8131175" cy="5016500"/>
          </a:xfrm>
        </p:spPr>
        <p:txBody>
          <a:bodyPr/>
          <a:lstStyle/>
          <a:p>
            <a:r>
              <a:rPr lang="en-US" sz="2000" dirty="0"/>
              <a:t>Describe the purpose of the transport layer in managing the transportation of data in end-to-end communication.</a:t>
            </a:r>
          </a:p>
          <a:p>
            <a:r>
              <a:rPr lang="en-US" sz="2000" dirty="0"/>
              <a:t>Describe characteristics of the TCP and UDP protocols, including port numbers and their uses.</a:t>
            </a:r>
          </a:p>
          <a:p>
            <a:r>
              <a:rPr lang="en-CA" sz="2000" dirty="0"/>
              <a:t>Explain how TCP session establishment and termination processes facilitate reliable communication.</a:t>
            </a:r>
          </a:p>
          <a:p>
            <a:r>
              <a:rPr lang="en-CA" sz="2000" dirty="0"/>
              <a:t>Explain how TCP protocol data units are transmitted and acknowledged to guarantee delivery.</a:t>
            </a:r>
          </a:p>
          <a:p>
            <a:r>
              <a:rPr lang="en-US" sz="2000" dirty="0"/>
              <a:t>Explain the UDP client processes to establish communication with a server.</a:t>
            </a:r>
          </a:p>
          <a:p>
            <a:r>
              <a:rPr lang="en-US" sz="2000" dirty="0"/>
              <a:t>Determine whether high-reliability TCP transmissions, or non-guaranteed UDP transmissions, are best suited for common applications.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sz="2000" dirty="0"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Port Numbers on Servers</a:t>
            </a:r>
          </a:p>
        </p:txBody>
      </p:sp>
      <p:pic>
        <p:nvPicPr>
          <p:cNvPr id="111620" name="Content Placeholder 9" descr="Figure 2-12 PPT Port Number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95400"/>
            <a:ext cx="8242300" cy="3616325"/>
          </a:xfrm>
        </p:spPr>
      </p:pic>
      <p:sp>
        <p:nvSpPr>
          <p:cNvPr id="7" name="Rounded Rectangle 6"/>
          <p:cNvSpPr/>
          <p:nvPr/>
        </p:nvSpPr>
        <p:spPr>
          <a:xfrm>
            <a:off x="1143000" y="4419600"/>
            <a:ext cx="7543800" cy="175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Major applications usually are given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well-known port numbers from 0 to 1023.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HTTP’s well-known port number is 80.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The File Transfer Protocol has two: 20 and 21.</a:t>
            </a:r>
          </a:p>
        </p:txBody>
      </p:sp>
    </p:spTree>
    <p:extLst>
      <p:ext uri="{BB962C8B-B14F-4D97-AF65-F5344CB8AC3E}">
        <p14:creationId xmlns:p14="http://schemas.microsoft.com/office/powerpoint/2010/main" val="422178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Separating Multiple Communications</a:t>
            </a:r>
            <a:endParaRPr lang="en-US" dirty="0"/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53244" y="1063212"/>
            <a:ext cx="8145462" cy="647601"/>
          </a:xfrm>
        </p:spPr>
        <p:txBody>
          <a:bodyPr/>
          <a:lstStyle/>
          <a:p>
            <a:r>
              <a:rPr lang="en-US" sz="2000" dirty="0"/>
              <a:t>TCP and UDP use port numbers to differentiate between applications.</a:t>
            </a:r>
          </a:p>
          <a:p>
            <a:endParaRPr lang="en-US" sz="2000" dirty="0"/>
          </a:p>
          <a:p>
            <a:endParaRPr lang="en-US" altLang="ja-JP" sz="20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47299" t="28967" r="12096" b="14484"/>
          <a:stretch>
            <a:fillRect/>
          </a:stretch>
        </p:blipFill>
        <p:spPr bwMode="auto">
          <a:xfrm>
            <a:off x="1493836" y="1797793"/>
            <a:ext cx="6202364" cy="485573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07213" y="421610"/>
            <a:ext cx="8145463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+mj-ea"/>
                <a:cs typeface="+mj-cs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kern="0" dirty="0">
                <a:cs typeface="Arial" pitchFamily="34" charset="0"/>
              </a:rPr>
              <a:t>TCP and UDP Port Addressing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0668" y="1324991"/>
            <a:ext cx="7940675" cy="833594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The combination of the source and destination IP addresses and the source and destination port numbers is known as a </a:t>
            </a:r>
            <a:r>
              <a:rPr lang="en-US" sz="2000" b="1" dirty="0"/>
              <a:t>Socket</a:t>
            </a:r>
            <a:r>
              <a:rPr lang="en-US" sz="2000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46230" t="30000" r="16639" b="21410"/>
          <a:stretch>
            <a:fillRect/>
          </a:stretch>
        </p:blipFill>
        <p:spPr bwMode="auto">
          <a:xfrm>
            <a:off x="1963711" y="2248574"/>
            <a:ext cx="5066676" cy="414393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329339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07213" y="421610"/>
            <a:ext cx="8145463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+mj-ea"/>
                <a:cs typeface="+mj-cs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br>
              <a:rPr lang="en-US" sz="2800" kern="0" dirty="0"/>
            </a:br>
            <a:r>
              <a:rPr lang="en-US" kern="0" dirty="0">
                <a:cs typeface="Arial" pitchFamily="34" charset="0"/>
              </a:rPr>
              <a:t>TCP and UDP Port Addressing (Cont.)</a:t>
            </a:r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8369" t="33326" r="15773" b="51566"/>
          <a:stretch>
            <a:fillRect/>
          </a:stretch>
        </p:blipFill>
        <p:spPr>
          <a:xfrm>
            <a:off x="239843" y="1708879"/>
            <a:ext cx="8518764" cy="2004068"/>
          </a:xfrm>
          <a:noFill/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 l="49333" t="63033" r="16983" b="20287"/>
          <a:stretch>
            <a:fillRect/>
          </a:stretch>
        </p:blipFill>
        <p:spPr bwMode="auto">
          <a:xfrm>
            <a:off x="404098" y="3642610"/>
            <a:ext cx="8213737" cy="24721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93496" y="1588957"/>
            <a:ext cx="416726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</a:rPr>
              <a:t>TCP Port Numbers</a:t>
            </a:r>
          </a:p>
        </p:txBody>
      </p:sp>
    </p:spTree>
    <p:extLst>
      <p:ext uri="{BB962C8B-B14F-4D97-AF65-F5344CB8AC3E}">
        <p14:creationId xmlns:p14="http://schemas.microsoft.com/office/powerpoint/2010/main" val="598329339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dirty="0"/>
            </a:br>
            <a:r>
              <a:rPr lang="en-US" dirty="0"/>
              <a:t>TCP and UDP Port Addressing (Cont.)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 cstate="print"/>
          <a:srcRect l="49442" t="63004" r="16869" b="23660"/>
          <a:stretch>
            <a:fillRect/>
          </a:stretch>
        </p:blipFill>
        <p:spPr bwMode="auto">
          <a:xfrm>
            <a:off x="568379" y="2008682"/>
            <a:ext cx="8034285" cy="1971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4" cstate="print"/>
          <a:srcRect l="49442" t="62848" r="16980" b="25446"/>
          <a:stretch>
            <a:fillRect/>
          </a:stretch>
        </p:blipFill>
        <p:spPr bwMode="auto">
          <a:xfrm>
            <a:off x="568380" y="3979946"/>
            <a:ext cx="8034281" cy="15742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93496" y="1603947"/>
            <a:ext cx="416726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</a:rPr>
              <a:t>UDP Port Numbers</a:t>
            </a:r>
          </a:p>
        </p:txBody>
      </p:sp>
    </p:spTree>
    <p:extLst>
      <p:ext uri="{BB962C8B-B14F-4D97-AF65-F5344CB8AC3E}">
        <p14:creationId xmlns:p14="http://schemas.microsoft.com/office/powerpoint/2010/main" val="523474000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dirty="0"/>
            </a:br>
            <a:r>
              <a:rPr lang="en-US" dirty="0"/>
              <a:t>TCP and UDP Port Addressing (Cont.)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35718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netstat</a:t>
            </a:r>
            <a:r>
              <a:rPr lang="en-US" dirty="0"/>
              <a:t> is used to examine TCP connections that are open and running on a networked host.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48749" t="38492" r="15666" b="27975"/>
          <a:stretch>
            <a:fillRect/>
          </a:stretch>
        </p:blipFill>
        <p:spPr bwMode="auto">
          <a:xfrm>
            <a:off x="1012738" y="2556719"/>
            <a:ext cx="7289887" cy="3863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TCP and UDP Segmentation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582613" y="1475404"/>
            <a:ext cx="7940675" cy="805278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sz="2000" dirty="0">
                <a:cs typeface="Courier New" pitchFamily="49" charset="0"/>
              </a:rPr>
              <a:t>The Transport Layer divides the data into pieces called segments and adds a header for delivery over the network.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35323" t="28839" r="27056" b="44451"/>
          <a:stretch>
            <a:fillRect/>
          </a:stretch>
        </p:blipFill>
        <p:spPr bwMode="auto">
          <a:xfrm>
            <a:off x="457200" y="2300749"/>
            <a:ext cx="8076664" cy="3583857"/>
          </a:xfrm>
          <a:prstGeom prst="rect">
            <a:avLst/>
          </a:prstGeom>
          <a:ln w="12700" cap="sq">
            <a:solidFill>
              <a:srgbClr val="5F5F6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dirty="0"/>
            </a:br>
            <a:r>
              <a:rPr lang="en-US" dirty="0"/>
              <a:t>TCP Reliable Delivery</a:t>
            </a:r>
            <a:endParaRPr lang="en-US" dirty="0">
              <a:cs typeface="Arial" pitchFamily="34" charset="0"/>
            </a:endParaRP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582371" y="1459446"/>
            <a:ext cx="7940675" cy="840094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The reliability of TCP communication is obtained through the use of connection-oriented sessions.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49234" t="33748" r="15323" b="28000"/>
          <a:stretch>
            <a:fillRect/>
          </a:stretch>
        </p:blipFill>
        <p:spPr bwMode="auto">
          <a:xfrm>
            <a:off x="1915839" y="2368445"/>
            <a:ext cx="5205633" cy="35113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TCP Server Processes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 cstate="print"/>
          <a:srcRect l="48526" t="29509" r="16112" b="23413"/>
          <a:stretch>
            <a:fillRect/>
          </a:stretch>
        </p:blipFill>
        <p:spPr bwMode="auto">
          <a:xfrm>
            <a:off x="987425" y="1300162"/>
            <a:ext cx="7242175" cy="4858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dirty="0"/>
            </a:br>
            <a:r>
              <a:rPr lang="en-US" dirty="0"/>
              <a:t>TCP Server Processes (Cont.)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8338" t="29480" r="15981" b="21429"/>
          <a:stretch>
            <a:fillRect/>
          </a:stretch>
        </p:blipFill>
        <p:spPr>
          <a:xfrm>
            <a:off x="1124262" y="1366813"/>
            <a:ext cx="7001266" cy="5262828"/>
          </a:xfrm>
          <a:noFill/>
        </p:spPr>
      </p:pic>
    </p:spTree>
    <p:extLst>
      <p:ext uri="{BB962C8B-B14F-4D97-AF65-F5344CB8AC3E}">
        <p14:creationId xmlns:p14="http://schemas.microsoft.com/office/powerpoint/2010/main" val="2067739335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Role of the Transport Layer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8216900" cy="5153025"/>
          </a:xfrm>
        </p:spPr>
        <p:txBody>
          <a:bodyPr/>
          <a:lstStyle/>
          <a:p>
            <a:pPr marL="0" indent="0" algn="just">
              <a:buFont typeface="Wingdings" pitchFamily="2" charset="2"/>
              <a:buNone/>
              <a:defRPr/>
            </a:pPr>
            <a:r>
              <a:rPr lang="en-US" sz="2000" dirty="0"/>
              <a:t>The transport layer is responsible for establishing a temporary communication session between two applications and delivering data between them.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/>
              <a:t>TCP/IP uses two protocols to achieve this:</a:t>
            </a:r>
          </a:p>
          <a:p>
            <a:pPr>
              <a:defRPr/>
            </a:pPr>
            <a:r>
              <a:rPr lang="en-US" sz="2000" dirty="0"/>
              <a:t>Transmission Control Protocol (TCP)</a:t>
            </a:r>
          </a:p>
          <a:p>
            <a:pPr>
              <a:defRPr/>
            </a:pPr>
            <a:r>
              <a:rPr lang="en-US" sz="2000" dirty="0"/>
              <a:t>User Datagram Protocol (UDP)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/>
              <a:t>Primary Responsibilities of Transport Layer Protocols</a:t>
            </a:r>
          </a:p>
          <a:p>
            <a:pPr algn="just">
              <a:defRPr/>
            </a:pPr>
            <a:r>
              <a:rPr lang="en-US" sz="2000" dirty="0"/>
              <a:t>Tracking the individual communication between applications on the source and destination hosts</a:t>
            </a:r>
          </a:p>
          <a:p>
            <a:pPr algn="just">
              <a:defRPr/>
            </a:pPr>
            <a:r>
              <a:rPr lang="en-US" sz="2000" dirty="0"/>
              <a:t>Segmenting data for manageability and reassembling segmented data into streams of application data at the destination</a:t>
            </a:r>
          </a:p>
          <a:p>
            <a:pPr algn="just">
              <a:defRPr/>
            </a:pPr>
            <a:r>
              <a:rPr lang="en-US" sz="2000" dirty="0"/>
              <a:t>Identifying the proper application for each communication stream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7254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TCP Connection, Establishment, and Termination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9459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/>
              <a:t>Three-Way Handshake</a:t>
            </a:r>
          </a:p>
          <a:p>
            <a:pPr algn="just"/>
            <a:r>
              <a:rPr lang="en-US" sz="2000" dirty="0"/>
              <a:t>Establishes that the destination device is present on the network</a:t>
            </a:r>
          </a:p>
          <a:p>
            <a:pPr algn="just"/>
            <a:r>
              <a:rPr lang="en-US" sz="2000" dirty="0"/>
              <a:t>Verifies that the destination device has an active service and accepts requests on the destination port number that the initiating client intends to use for the session</a:t>
            </a:r>
          </a:p>
          <a:p>
            <a:pPr algn="just"/>
            <a:r>
              <a:rPr lang="en-US" sz="2000" dirty="0"/>
              <a:t>Informs the destination device that the source client intends to establish a communication session on that port number</a:t>
            </a:r>
          </a:p>
          <a:p>
            <a:endParaRPr lang="en-US" sz="2000" dirty="0"/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B9B2-61E7-4BD3-A847-D6509FD3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Message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2E5AFA-E69F-4211-AD87-D853BFF0C9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580483"/>
              </p:ext>
            </p:extLst>
          </p:nvPr>
        </p:nvGraphicFramePr>
        <p:xfrm>
          <a:off x="554038" y="1991519"/>
          <a:ext cx="8143874" cy="3200400"/>
        </p:xfrm>
        <a:graphic>
          <a:graphicData uri="http://schemas.openxmlformats.org/drawingml/2006/table">
            <a:tbl>
              <a:tblPr/>
              <a:tblGrid>
                <a:gridCol w="4071937">
                  <a:extLst>
                    <a:ext uri="{9D8B030D-6E8A-4147-A177-3AD203B41FA5}">
                      <a16:colId xmlns:a16="http://schemas.microsoft.com/office/drawing/2014/main" val="435056295"/>
                    </a:ext>
                  </a:extLst>
                </a:gridCol>
                <a:gridCol w="4071937">
                  <a:extLst>
                    <a:ext uri="{9D8B030D-6E8A-4147-A177-3AD203B41FA5}">
                      <a16:colId xmlns:a16="http://schemas.microsoft.com/office/drawing/2014/main" val="195390786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b="1"/>
                        <a:t>Message</a:t>
                      </a:r>
                      <a:r>
                        <a:rPr lang="en-US" sz="180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Description</a:t>
                      </a:r>
                      <a:r>
                        <a:rPr lang="en-US" sz="180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3298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/>
                        <a:t>SYN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Used to initiate and establish a connection. It also helps you to synchronize sequence numbers between devices.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2537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/>
                        <a:t>ACK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Helps to confirm to the other side that it has received the SYN.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69654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/>
                        <a:t>SYN-ACK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SYN message from local device and ACK of the earlier packet.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9669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FIN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Used to terminate a connection.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410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74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EF2F-68BA-40D2-A5FC-024189AB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 Handshake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DB076-DAB4-408E-9261-C0903044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45" y="1161535"/>
            <a:ext cx="8655269" cy="4860324"/>
          </a:xfrm>
        </p:spPr>
        <p:txBody>
          <a:bodyPr/>
          <a:lstStyle/>
          <a:p>
            <a:pPr algn="just"/>
            <a:r>
              <a:rPr lang="en-US" b="1" dirty="0"/>
              <a:t>Step 1: </a:t>
            </a:r>
            <a:r>
              <a:rPr lang="en-US" dirty="0"/>
              <a:t>In the first step,</a:t>
            </a:r>
            <a:r>
              <a:rPr lang="en-US" b="1" dirty="0"/>
              <a:t> </a:t>
            </a:r>
            <a:r>
              <a:rPr lang="en-US" dirty="0"/>
              <a:t>the client establishes a connection with a server. It sends a segment with SYN and informs the server about the client should start communication, and with what should be its sequence number. </a:t>
            </a:r>
          </a:p>
          <a:p>
            <a:pPr algn="just"/>
            <a:r>
              <a:rPr lang="en-US" b="1" dirty="0"/>
              <a:t>Step 2: </a:t>
            </a:r>
            <a:r>
              <a:rPr lang="en-US" dirty="0"/>
              <a:t>In this step, </a:t>
            </a:r>
            <a:r>
              <a:rPr lang="en-US" b="1" dirty="0"/>
              <a:t>s</a:t>
            </a:r>
            <a:r>
              <a:rPr lang="en-US" dirty="0"/>
              <a:t>erver responds to the client request with SYN-ACK signal set. ACK helps you to signify the response of segment that is received and SYN signifies what sequence number it should able to start with the segments. </a:t>
            </a:r>
          </a:p>
          <a:p>
            <a:pPr algn="just"/>
            <a:r>
              <a:rPr lang="en-US" b="1" dirty="0"/>
              <a:t>Step 3: </a:t>
            </a:r>
            <a:r>
              <a:rPr lang="en-US" dirty="0"/>
              <a:t>In this final step, the client acknowledges the response of the Server, and they both create a stable connection that will begin the actual data transfer process.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16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TCP Connection</a:t>
            </a:r>
            <a:endParaRPr lang="en-US" dirty="0"/>
          </a:p>
        </p:txBody>
      </p:sp>
      <p:pic>
        <p:nvPicPr>
          <p:cNvPr id="49153" name="Content Placeholder 5" descr="Figure 2-7 ppta TCP Session revised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2648" y="2712565"/>
            <a:ext cx="7916058" cy="2695177"/>
          </a:xfrm>
        </p:spPr>
      </p:pic>
      <p:sp>
        <p:nvSpPr>
          <p:cNvPr id="49157" name="Content Placeholder 1"/>
          <p:cNvSpPr txBox="1">
            <a:spLocks/>
          </p:cNvSpPr>
          <p:nvPr/>
        </p:nvSpPr>
        <p:spPr bwMode="auto">
          <a:xfrm>
            <a:off x="339212" y="1184788"/>
            <a:ext cx="8229600" cy="114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SzPct val="68000"/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A connection opening requires three segments.</a:t>
            </a:r>
          </a:p>
          <a:p>
            <a:pPr marL="2365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SzPct val="68000"/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SYN segments have only headers with the SYN bit set.</a:t>
            </a:r>
          </a:p>
        </p:txBody>
      </p:sp>
    </p:spTree>
    <p:extLst>
      <p:ext uri="{BB962C8B-B14F-4D97-AF65-F5344CB8AC3E}">
        <p14:creationId xmlns:p14="http://schemas.microsoft.com/office/powerpoint/2010/main" val="303650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Protocol Data Units</a:t>
            </a:r>
            <a:br>
              <a:rPr lang="en-US" dirty="0"/>
            </a:br>
            <a:r>
              <a:rPr lang="en-US" dirty="0"/>
              <a:t>TCP Reliability – Ordered Delivery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3555" name="Content Placeholder 6"/>
          <p:cNvSpPr>
            <a:spLocks noGrp="1"/>
          </p:cNvSpPr>
          <p:nvPr>
            <p:ph idx="1"/>
          </p:nvPr>
        </p:nvSpPr>
        <p:spPr>
          <a:xfrm>
            <a:off x="582613" y="1492250"/>
            <a:ext cx="7940675" cy="48799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sz="2000" dirty="0"/>
              <a:t>Sequence numbers are used to reassemble segments into the original order.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 cstate="print"/>
          <a:srcRect l="48972" t="31548" r="14551" b="16667"/>
          <a:stretch>
            <a:fillRect/>
          </a:stretch>
        </p:blipFill>
        <p:spPr bwMode="auto">
          <a:xfrm>
            <a:off x="1662366" y="2190494"/>
            <a:ext cx="5254625" cy="4352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6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878388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sz="2000" dirty="0"/>
              <a:t>The sequence number and acknowledgement number are used together to confirm receipt.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 l="46407" t="31548" r="20573" b="17659"/>
          <a:stretch>
            <a:fillRect/>
          </a:stretch>
        </p:blipFill>
        <p:spPr bwMode="auto">
          <a:xfrm>
            <a:off x="2003425" y="2249488"/>
            <a:ext cx="4614863" cy="31654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638175" y="5588000"/>
            <a:ext cx="76787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/>
              <a:t>The window size is the amount of data that a source can transmit before an acknowledgement must be received.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04812" y="538957"/>
            <a:ext cx="8145463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+mj-ea"/>
                <a:cs typeface="+mj-cs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/>
              <a:t>TCP Reliability – Acknowledgement and Window Size</a:t>
            </a:r>
            <a:endParaRPr lang="en-US" sz="2800" kern="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20050"/>
            <a:ext cx="832361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sz="2800" dirty="0"/>
            </a:br>
            <a:r>
              <a:rPr lang="en-US" sz="1800" dirty="0"/>
              <a:t> Protocol Data Units </a:t>
            </a:r>
            <a:br>
              <a:rPr lang="en-US" sz="1800" dirty="0"/>
            </a:br>
            <a:r>
              <a:rPr lang="en-US" sz="2800" dirty="0"/>
              <a:t>TCP Reliability – Data Loss and Retransmission</a:t>
            </a:r>
            <a:r>
              <a:rPr lang="en-US" dirty="0"/>
              <a:t>  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5603" name="Content Placeholder 6"/>
          <p:cNvSpPr>
            <a:spLocks noGrp="1"/>
          </p:cNvSpPr>
          <p:nvPr>
            <p:ph idx="1"/>
          </p:nvPr>
        </p:nvSpPr>
        <p:spPr>
          <a:xfrm>
            <a:off x="533601" y="1404938"/>
            <a:ext cx="8024813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dirty="0"/>
              <a:t>Data Loss and Retransmission </a:t>
            </a:r>
          </a:p>
          <a:p>
            <a:pPr marL="0" indent="0" algn="just">
              <a:buNone/>
            </a:pPr>
            <a:r>
              <a:rPr lang="en-US" sz="2000" dirty="0"/>
              <a:t>When TCP at the source host has not received an acknowledgement after a predetermined amount of time, it goes back to the last acknowledgement number that it received and retransmits data from that point forward.</a:t>
            </a:r>
          </a:p>
          <a:p>
            <a:pPr>
              <a:buFont typeface="Wingdings" pitchFamily="2" charset="2"/>
              <a:buNone/>
            </a:pPr>
            <a:r>
              <a:rPr lang="en-US" b="1" dirty="0"/>
              <a:t>Flow Control </a:t>
            </a:r>
          </a:p>
          <a:p>
            <a:pPr algn="just"/>
            <a:r>
              <a:rPr lang="en-US" sz="2000" dirty="0"/>
              <a:t>Uses the </a:t>
            </a:r>
            <a:r>
              <a:rPr lang="en-US" sz="2000" b="1" dirty="0"/>
              <a:t>Window Size </a:t>
            </a:r>
            <a:r>
              <a:rPr lang="en-US" sz="2000" dirty="0"/>
              <a:t>field in the TCP header to specify the amount of data that can be transmitted before an acknowledgement must be received.</a:t>
            </a:r>
          </a:p>
          <a:p>
            <a:pPr algn="just"/>
            <a:r>
              <a:rPr lang="en-US" sz="2000" dirty="0"/>
              <a:t>Adjusts the effective rate of data transmission to the maximum flow that the network and destination device can support without loss. </a:t>
            </a:r>
          </a:p>
          <a:p>
            <a:pPr algn="just"/>
            <a:r>
              <a:rPr lang="en-US" sz="2000" dirty="0"/>
              <a:t>Manages the rate of transmission so that all data is received and retransmissions are minimized.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552450"/>
            <a:ext cx="8467725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Protocol Data Units </a:t>
            </a:r>
            <a:br>
              <a:rPr lang="en-US" dirty="0"/>
            </a:br>
            <a:r>
              <a:rPr lang="en-US" dirty="0"/>
              <a:t>TCP Flow Control – Congestion Avoidance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 cstate="print"/>
          <a:srcRect l="52206" t="36111" r="13322" b="13293"/>
          <a:stretch>
            <a:fillRect/>
          </a:stretch>
        </p:blipFill>
        <p:spPr bwMode="auto">
          <a:xfrm>
            <a:off x="1666567" y="1687822"/>
            <a:ext cx="6067425" cy="463212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UDP Communication</a:t>
            </a:r>
            <a:br>
              <a:rPr lang="en-US" dirty="0"/>
            </a:br>
            <a:r>
              <a:rPr lang="en-US" dirty="0"/>
              <a:t>UDP Low Overhead vs. Reliability</a:t>
            </a:r>
            <a:endParaRPr lang="en-US" dirty="0">
              <a:cs typeface="Arial" pitchFamily="34" charset="0"/>
            </a:endParaRPr>
          </a:p>
        </p:txBody>
      </p:sp>
      <p:sp>
        <p:nvSpPr>
          <p:cNvPr id="28675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dirty="0"/>
              <a:t>UDP:</a:t>
            </a:r>
          </a:p>
          <a:p>
            <a:r>
              <a:rPr lang="en-US" sz="2000" dirty="0"/>
              <a:t>Simple protocol that provides the basic transport layer function</a:t>
            </a:r>
          </a:p>
          <a:p>
            <a:r>
              <a:rPr lang="en-US" sz="2000" dirty="0"/>
              <a:t>Used by applications that can tolerate small loss of data</a:t>
            </a:r>
          </a:p>
          <a:p>
            <a:r>
              <a:rPr lang="en-US" sz="2000" dirty="0"/>
              <a:t>Used by applications that cannot tolerate delay</a:t>
            </a:r>
          </a:p>
          <a:p>
            <a:pPr>
              <a:buFont typeface="Wingdings" pitchFamily="2" charset="2"/>
              <a:buNone/>
            </a:pPr>
            <a:r>
              <a:rPr lang="en-US" b="1" dirty="0"/>
              <a:t>UDP used by:</a:t>
            </a:r>
          </a:p>
          <a:p>
            <a:r>
              <a:rPr lang="en-US" sz="2000" dirty="0"/>
              <a:t>DNS</a:t>
            </a:r>
          </a:p>
          <a:p>
            <a:r>
              <a:rPr lang="en-US" sz="2000" dirty="0"/>
              <a:t>Simple Network Management Protocol (SNMP)</a:t>
            </a:r>
          </a:p>
          <a:p>
            <a:r>
              <a:rPr lang="en-US" sz="2000" dirty="0"/>
              <a:t>Dynamic Host Configuration Protocol (DHCP)</a:t>
            </a:r>
          </a:p>
          <a:p>
            <a:r>
              <a:rPr lang="en-US" sz="2000" dirty="0"/>
              <a:t>Trivial File Transfer Protocol (TFTP)</a:t>
            </a:r>
          </a:p>
          <a:p>
            <a:r>
              <a:rPr lang="en-US" sz="2000" dirty="0"/>
              <a:t>IP telephony or VoIP</a:t>
            </a:r>
          </a:p>
          <a:p>
            <a:r>
              <a:rPr lang="en-US" sz="2000" dirty="0"/>
              <a:t>Online games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r>
              <a:rPr lang="en-US" sz="1800" dirty="0"/>
              <a:t>UDP Communication</a:t>
            </a:r>
            <a:br>
              <a:rPr lang="en-US" dirty="0"/>
            </a:br>
            <a:r>
              <a:rPr lang="en-US" dirty="0"/>
              <a:t>Datagram Reassembly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 cstate="print"/>
          <a:srcRect l="47968" t="29349" r="13881" b="11905"/>
          <a:stretch>
            <a:fillRect/>
          </a:stretch>
        </p:blipFill>
        <p:spPr bwMode="auto">
          <a:xfrm>
            <a:off x="1524001" y="1383682"/>
            <a:ext cx="6027174" cy="521787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3" cstate="print"/>
          <a:srcRect l="47968" t="33807" r="12988" b="12698"/>
          <a:stretch>
            <a:fillRect/>
          </a:stretch>
        </p:blipFill>
        <p:spPr bwMode="auto">
          <a:xfrm>
            <a:off x="1712913" y="1593730"/>
            <a:ext cx="5892800" cy="45402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09575" y="420688"/>
            <a:ext cx="8145463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+mj-ea"/>
                <a:cs typeface="+mj-cs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Role of the Transport Layer (Cont.)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sz="4400" dirty="0"/>
            </a:br>
            <a:r>
              <a:rPr lang="en-US" sz="1800" dirty="0"/>
              <a:t>UDP Communication</a:t>
            </a:r>
            <a:br>
              <a:rPr lang="en-US" dirty="0"/>
            </a:br>
            <a:r>
              <a:rPr lang="en-US" dirty="0"/>
              <a:t>UDP Server Processes and Requests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0723" name="Content Placeholder 6"/>
          <p:cNvSpPr>
            <a:spLocks noGrp="1"/>
          </p:cNvSpPr>
          <p:nvPr>
            <p:ph idx="1"/>
          </p:nvPr>
        </p:nvSpPr>
        <p:spPr>
          <a:xfrm>
            <a:off x="568326" y="1523453"/>
            <a:ext cx="2193924" cy="4937307"/>
          </a:xfrm>
        </p:spPr>
        <p:txBody>
          <a:bodyPr/>
          <a:lstStyle/>
          <a:p>
            <a:r>
              <a:rPr lang="en-US" sz="2000" dirty="0"/>
              <a:t>UDP-based server applications are assigned well-known or registered port numbers.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15984" t="28525" r="50128" b="24852"/>
          <a:stretch>
            <a:fillRect/>
          </a:stretch>
        </p:blipFill>
        <p:spPr bwMode="auto">
          <a:xfrm>
            <a:off x="2848131" y="1499015"/>
            <a:ext cx="5606321" cy="482063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sz="4400" dirty="0"/>
            </a:br>
            <a:r>
              <a:rPr lang="en-US" sz="1800" dirty="0"/>
              <a:t>UDP Communication</a:t>
            </a:r>
            <a:br>
              <a:rPr lang="en-US" dirty="0"/>
            </a:br>
            <a:r>
              <a:rPr lang="en-US" dirty="0"/>
              <a:t>UDP Server and Client Processes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0723" name="Content Placeholder 6"/>
          <p:cNvSpPr>
            <a:spLocks noGrp="1"/>
          </p:cNvSpPr>
          <p:nvPr>
            <p:ph idx="1"/>
          </p:nvPr>
        </p:nvSpPr>
        <p:spPr>
          <a:xfrm>
            <a:off x="658268" y="1568425"/>
            <a:ext cx="2579608" cy="4852987"/>
          </a:xfrm>
        </p:spPr>
        <p:txBody>
          <a:bodyPr/>
          <a:lstStyle/>
          <a:p>
            <a:r>
              <a:rPr lang="en-US" sz="2000" dirty="0"/>
              <a:t>UDP client process randomly selects a port number from range of dynamic port numbers as the source port.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34549" t="28721" r="32623" b="25246"/>
          <a:stretch>
            <a:fillRect/>
          </a:stretch>
        </p:blipFill>
        <p:spPr bwMode="auto">
          <a:xfrm>
            <a:off x="3432747" y="1603946"/>
            <a:ext cx="5366479" cy="47032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sz="4400" dirty="0"/>
            </a:br>
            <a:r>
              <a:rPr lang="en-US" sz="1800" dirty="0"/>
              <a:t>TCP or  </a:t>
            </a:r>
            <a:r>
              <a:rPr lang="en-US" sz="1800" dirty="0" err="1"/>
              <a:t>UDP</a:t>
            </a:r>
            <a:r>
              <a:rPr lang="en-US" sz="1800" dirty="0"/>
              <a:t>, that is the Question</a:t>
            </a:r>
            <a:br>
              <a:rPr lang="en-US" dirty="0"/>
            </a:br>
            <a:r>
              <a:rPr lang="en-US" dirty="0"/>
              <a:t>Applications Using TCP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 cstate="print"/>
          <a:srcRect l="49529" t="34325" r="14217" b="13095"/>
          <a:stretch>
            <a:fillRect/>
          </a:stretch>
        </p:blipFill>
        <p:spPr bwMode="auto">
          <a:xfrm>
            <a:off x="1371600" y="1352550"/>
            <a:ext cx="6197699" cy="523042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br>
              <a:rPr lang="en-US" sz="2800" dirty="0"/>
            </a:br>
            <a:br>
              <a:rPr lang="en-US" sz="4400" dirty="0"/>
            </a:br>
            <a:r>
              <a:rPr lang="en-US" sz="1800" dirty="0"/>
              <a:t>TCP or  </a:t>
            </a:r>
            <a:r>
              <a:rPr lang="en-US" sz="1800" dirty="0" err="1"/>
              <a:t>UDP</a:t>
            </a:r>
            <a:r>
              <a:rPr lang="en-US" sz="1800" dirty="0"/>
              <a:t>, that is the Question</a:t>
            </a:r>
            <a:br>
              <a:rPr lang="en-US" dirty="0"/>
            </a:br>
            <a:r>
              <a:rPr lang="en-US" dirty="0"/>
              <a:t>Applications Using UDP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32938" r="13324" b="13194"/>
          <a:stretch>
            <a:fillRect/>
          </a:stretch>
        </p:blipFill>
        <p:spPr bwMode="auto">
          <a:xfrm>
            <a:off x="1698625" y="1538288"/>
            <a:ext cx="6053138" cy="48482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30205" y="192263"/>
            <a:ext cx="8145463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Summary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31591" y="1145823"/>
            <a:ext cx="7766700" cy="5083825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In this chapter, you learned: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The role of the transport layer is to provide three main services: multiplexing, segmentation and reassembly, and error checking. It does this by: 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Dividing data received from an application into segments.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Adding a header to identify and manage each segment.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Using the header information to reassemble the segments back into application data.</a:t>
            </a:r>
          </a:p>
          <a:p>
            <a:pPr lvl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Passing the assembled data to the correct application.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How TCP and UDP operate and which popular applications use each protocol.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Transport Layer functions are necessary to address issues in </a:t>
            </a:r>
            <a:r>
              <a:rPr lang="en-US" sz="2000" dirty="0" err="1"/>
              <a:t>QoS</a:t>
            </a:r>
            <a:r>
              <a:rPr lang="en-US" sz="2000" dirty="0"/>
              <a:t> and security in networks.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Ports provide a “tunnel” for data to get from the transport layer to the appropriate application at the destination.</a:t>
            </a:r>
            <a:endParaRPr lang="en-US" sz="2000" dirty="0">
              <a:cs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Conversation Multiplexing</a:t>
            </a: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7885112" cy="44354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b="1" dirty="0"/>
              <a:t>Segmenting the Data</a:t>
            </a:r>
          </a:p>
          <a:p>
            <a:pPr algn="just"/>
            <a:r>
              <a:rPr lang="en-US" sz="2000" dirty="0"/>
              <a:t>Enables many different communications, from many different users, to be interleaved (multiplexed) on the same network, at the same time.</a:t>
            </a:r>
          </a:p>
          <a:p>
            <a:pPr algn="just"/>
            <a:r>
              <a:rPr lang="en-US" sz="2000" dirty="0"/>
              <a:t>Provides the means to both send and receive data when running multiple applications.</a:t>
            </a:r>
          </a:p>
          <a:p>
            <a:r>
              <a:rPr lang="en-US" altLang="ja-JP" sz="2000" dirty="0">
                <a:ea typeface="ＭＳ Ｐゴシック" pitchFamily="34" charset="-128"/>
              </a:rPr>
              <a:t>Header added</a:t>
            </a:r>
            <a:r>
              <a:rPr lang="en-US" sz="2000" dirty="0"/>
              <a:t> to each segment to identify it.</a:t>
            </a:r>
            <a:endParaRPr lang="en-US" altLang="ja-JP" sz="2000" dirty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Transportation of Data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Conversation Multiplexing (Cont.)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 cstate="print"/>
          <a:srcRect l="47324" t="29713" r="13100" b="13690"/>
          <a:stretch>
            <a:fillRect/>
          </a:stretch>
        </p:blipFill>
        <p:spPr bwMode="auto">
          <a:xfrm>
            <a:off x="1962644" y="1381518"/>
            <a:ext cx="5233803" cy="5118189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2249843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Introducing TCP and UDP</a:t>
            </a:r>
            <a:br>
              <a:rPr lang="en-US" sz="2800" dirty="0"/>
            </a:br>
            <a:r>
              <a:rPr lang="en-US" dirty="0">
                <a:cs typeface="Arial" pitchFamily="34" charset="0"/>
              </a:rPr>
              <a:t>Introducing TCP (Cont.)</a:t>
            </a: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627063" y="1487488"/>
            <a:ext cx="8216900" cy="5153025"/>
          </a:xfrm>
        </p:spPr>
        <p:txBody>
          <a:bodyPr/>
          <a:lstStyle/>
          <a:p>
            <a:pPr marL="381000" indent="-381000" algn="just" eaLnBrk="1" hangingPunct="1">
              <a:lnSpc>
                <a:spcPct val="75000"/>
              </a:lnSpc>
            </a:pPr>
            <a:r>
              <a:rPr lang="en-US" altLang="ja-JP" sz="2000" dirty="0">
                <a:ea typeface="ＭＳ Ｐゴシック" pitchFamily="34" charset="-128"/>
              </a:rPr>
              <a:t>Defined in RFC 793</a:t>
            </a:r>
          </a:p>
          <a:p>
            <a:pPr marL="381000" indent="-381000" algn="just" eaLnBrk="1" hangingPunct="1">
              <a:lnSpc>
                <a:spcPct val="75000"/>
              </a:lnSpc>
            </a:pPr>
            <a:r>
              <a:rPr lang="en-US" altLang="ja-JP" sz="2000" dirty="0">
                <a:ea typeface="ＭＳ Ｐゴシック" pitchFamily="34" charset="-128"/>
              </a:rPr>
              <a:t>Connection-oriented – Creates a session between the source and destination</a:t>
            </a:r>
          </a:p>
          <a:p>
            <a:pPr marL="381000" indent="-381000" algn="just" eaLnBrk="1" hangingPunct="1">
              <a:lnSpc>
                <a:spcPct val="75000"/>
              </a:lnSpc>
            </a:pPr>
            <a:r>
              <a:rPr lang="en-US" altLang="ja-JP" sz="2000" dirty="0">
                <a:ea typeface="ＭＳ Ｐゴシック" pitchFamily="34" charset="-128"/>
              </a:rPr>
              <a:t>Reliable delivery – Retransmits lost or corrupt data</a:t>
            </a:r>
          </a:p>
          <a:p>
            <a:pPr marL="381000" indent="-381000" algn="just" eaLnBrk="1" hangingPunct="1">
              <a:lnSpc>
                <a:spcPct val="75000"/>
              </a:lnSpc>
            </a:pPr>
            <a:r>
              <a:rPr lang="en-US" altLang="ja-JP" sz="2000" dirty="0">
                <a:ea typeface="ＭＳ Ｐゴシック" pitchFamily="34" charset="-128"/>
              </a:rPr>
              <a:t>Ordered data reconstruction – Reconstructs numbering and sequencing of segments</a:t>
            </a:r>
          </a:p>
          <a:p>
            <a:pPr marL="381000" indent="-381000" algn="just" eaLnBrk="1" hangingPunct="1">
              <a:lnSpc>
                <a:spcPct val="75000"/>
              </a:lnSpc>
            </a:pPr>
            <a:r>
              <a:rPr lang="en-US" altLang="ja-JP" sz="2000" dirty="0">
                <a:ea typeface="ＭＳ Ｐゴシック" pitchFamily="34" charset="-128"/>
              </a:rPr>
              <a:t>Flow control – Regulates the amount of data transmitted</a:t>
            </a:r>
          </a:p>
          <a:p>
            <a:pPr marL="381000" indent="-381000" algn="just" eaLnBrk="1" hangingPunct="1">
              <a:lnSpc>
                <a:spcPct val="75000"/>
              </a:lnSpc>
            </a:pPr>
            <a:r>
              <a:rPr lang="en-US" altLang="ja-JP" sz="2000" dirty="0">
                <a:ea typeface="ＭＳ Ｐゴシック" pitchFamily="34" charset="-128"/>
              </a:rPr>
              <a:t>Stateful protocol – Tracks the session</a:t>
            </a:r>
          </a:p>
        </p:txBody>
      </p:sp>
    </p:spTree>
    <p:extLst>
      <p:ext uri="{BB962C8B-B14F-4D97-AF65-F5344CB8AC3E}">
        <p14:creationId xmlns:p14="http://schemas.microsoft.com/office/powerpoint/2010/main" val="7712942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Content Placeholder 9" descr="Figure 2-11 PPT1 revised TCP and UDP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143000"/>
            <a:ext cx="8686800" cy="56753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TCP Segment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000" y="3886200"/>
            <a:ext cx="8382000" cy="24384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Sequence Number field gives the TCP segment’s order in the session.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The Acknowledgement Number field indicates which segment is being acknowledged.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These fields are 32 bits long.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33600" y="2133600"/>
            <a:ext cx="4953000" cy="1600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7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Content Placeholder 3" descr="Figure 2-11 PPT1 revised TCP and UDP.png"/>
          <p:cNvPicPr>
            <a:picLocks noGrp="1" noChangeAspect="1"/>
          </p:cNvPicPr>
          <p:nvPr>
            <p:ph idx="1"/>
          </p:nvPr>
        </p:nvPicPr>
        <p:blipFill>
          <a:blip r:embed="rId3"/>
          <a:srcRect b="4411"/>
          <a:stretch>
            <a:fillRect/>
          </a:stretch>
        </p:blipFill>
        <p:spPr>
          <a:xfrm>
            <a:off x="533400" y="1066800"/>
            <a:ext cx="8534400" cy="56499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759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TCP Segment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1" y="1361768"/>
            <a:ext cx="7417904" cy="20574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Flag fields are one-bit fields.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If the value is 1, the flag field is Set.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If the value is 0, the flag field is Not Set.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Flag bits are SYN, ACK, FIN, URG, PSH and RST.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57550" y="3581400"/>
            <a:ext cx="16002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256503" y="4987413"/>
            <a:ext cx="55626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TCP has six flag fields.</a:t>
            </a:r>
          </a:p>
        </p:txBody>
      </p:sp>
    </p:spTree>
    <p:extLst>
      <p:ext uri="{BB962C8B-B14F-4D97-AF65-F5344CB8AC3E}">
        <p14:creationId xmlns:p14="http://schemas.microsoft.com/office/powerpoint/2010/main" val="1133919772"/>
      </p:ext>
    </p:extLst>
  </p:cSld>
  <p:clrMapOvr>
    <a:masterClrMapping/>
  </p:clrMapOvr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15588</TotalTime>
  <Pages>28</Pages>
  <Words>1911</Words>
  <Application>Microsoft Office PowerPoint</Application>
  <PresentationFormat>On-screen Show (4:3)</PresentationFormat>
  <Paragraphs>278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ＭＳ Ｐゴシック</vt:lpstr>
      <vt:lpstr>Arial</vt:lpstr>
      <vt:lpstr>Courier New</vt:lpstr>
      <vt:lpstr>Mangal</vt:lpstr>
      <vt:lpstr>Wingdings</vt:lpstr>
      <vt:lpstr>PPT-TMPLT-WHT_C</vt:lpstr>
      <vt:lpstr>Transport Layer </vt:lpstr>
      <vt:lpstr>Transport Layer : Objectives</vt:lpstr>
      <vt:lpstr>Transportation of Data Role of the Transport Layer</vt:lpstr>
      <vt:lpstr>PowerPoint Presentation</vt:lpstr>
      <vt:lpstr>Transportation of Data Conversation Multiplexing</vt:lpstr>
      <vt:lpstr>Transportation of Data Conversation Multiplexing (Cont.)</vt:lpstr>
      <vt:lpstr>Introducing TCP and UDP Introducing TCP (Cont.)</vt:lpstr>
      <vt:lpstr>TCP Segment </vt:lpstr>
      <vt:lpstr>TCP Segment </vt:lpstr>
      <vt:lpstr>Purposes of the TCP Flag fields</vt:lpstr>
      <vt:lpstr>TCP Segment </vt:lpstr>
      <vt:lpstr>TCP Segment</vt:lpstr>
      <vt:lpstr>Introducing TCP and UDP Introducing UDP</vt:lpstr>
      <vt:lpstr>2.11: UDP Datagram </vt:lpstr>
      <vt:lpstr>Transport Layer Standards</vt:lpstr>
      <vt:lpstr>Transportation of Data The Right Transport Layer Protocol</vt:lpstr>
      <vt:lpstr>Transportation of Data The Right Transport Layer Protocol (Cont.)</vt:lpstr>
      <vt:lpstr>Port Number Fields</vt:lpstr>
      <vt:lpstr>Port Numbers on Servers</vt:lpstr>
      <vt:lpstr>Port Numbers on Servers</vt:lpstr>
      <vt:lpstr>Separating Multiple Communications</vt:lpstr>
      <vt:lpstr>PowerPoint Presentation</vt:lpstr>
      <vt:lpstr>PowerPoint Presentation</vt:lpstr>
      <vt:lpstr>  TCP and UDP Port Addressing (Cont.)</vt:lpstr>
      <vt:lpstr>  TCP and UDP Port Addressing (Cont.)</vt:lpstr>
      <vt:lpstr>TCP and UDP Segmentation</vt:lpstr>
      <vt:lpstr> TCP Reliable Delivery</vt:lpstr>
      <vt:lpstr>TCP Server Processes</vt:lpstr>
      <vt:lpstr>  TCP Server Processes (Cont.)</vt:lpstr>
      <vt:lpstr>TCP Connection, Establishment, and Termination</vt:lpstr>
      <vt:lpstr>TCP Message Types</vt:lpstr>
      <vt:lpstr>Three-way Handshake</vt:lpstr>
      <vt:lpstr>A TCP Connection</vt:lpstr>
      <vt:lpstr> Protocol Data Units TCP Reliability – Ordered Delivery</vt:lpstr>
      <vt:lpstr>PowerPoint Presentation</vt:lpstr>
      <vt:lpstr>   Protocol Data Units  TCP Reliability – Data Loss and Retransmission  </vt:lpstr>
      <vt:lpstr>Protocol Data Units  TCP Flow Control – Congestion Avoidance</vt:lpstr>
      <vt:lpstr> UDP Communication UDP Low Overhead vs. Reliability</vt:lpstr>
      <vt:lpstr> UDP Communication Datagram Reassembly</vt:lpstr>
      <vt:lpstr>  UDP Communication UDP Server Processes and Requests</vt:lpstr>
      <vt:lpstr>  UDP Communication UDP Server and Client Processes</vt:lpstr>
      <vt:lpstr>  TCP or  UDP, that is the Question Applications Using TCP</vt:lpstr>
      <vt:lpstr>  TCP or  UDP, that is the Question Applications Using UDP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user</cp:lastModifiedBy>
  <cp:revision>921</cp:revision>
  <cp:lastPrinted>1999-01-27T00:54:54Z</cp:lastPrinted>
  <dcterms:created xsi:type="dcterms:W3CDTF">2006-10-23T15:07:30Z</dcterms:created>
  <dcterms:modified xsi:type="dcterms:W3CDTF">2021-04-22T08:09:00Z</dcterms:modified>
</cp:coreProperties>
</file>